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0" r:id="rId4"/>
    <p:sldId id="257" r:id="rId5"/>
    <p:sldId id="258" r:id="rId6"/>
    <p:sldId id="266" r:id="rId7"/>
    <p:sldId id="275" r:id="rId8"/>
    <p:sldId id="284" r:id="rId9"/>
    <p:sldId id="285" r:id="rId10"/>
    <p:sldId id="28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22"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08.04.2020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08.04.2020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08.04.2020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57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err="1"/>
              <a:t>Аэросуре</a:t>
            </a:r>
            <a:r>
              <a:rPr lang="kk-KZ" dirty="0"/>
              <a:t>ттерді сандық фотограметтриялық өндеудің теориялық негіздері</a:t>
            </a:r>
            <a:endParaRPr lang="ru-RU" dirty="0"/>
          </a:p>
        </p:txBody>
      </p:sp>
    </p:spTree>
    <p:extLst>
      <p:ext uri="{BB962C8B-B14F-4D97-AF65-F5344CB8AC3E}">
        <p14:creationId xmlns:p14="http://schemas.microsoft.com/office/powerpoint/2010/main" val="1081038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altLang="ru-RU" sz="2800" b="1" dirty="0" err="1"/>
              <a:t>Қашықтықтан</a:t>
            </a:r>
            <a:r>
              <a:rPr lang="ru-RU" altLang="ru-RU" sz="2800" b="1" dirty="0"/>
              <a:t> </a:t>
            </a:r>
            <a:r>
              <a:rPr lang="ru-RU" altLang="ru-RU" sz="2800" b="1" dirty="0" err="1"/>
              <a:t>зондтау</a:t>
            </a:r>
            <a:r>
              <a:rPr lang="ru-RU" altLang="ru-RU" sz="2800" b="1" dirty="0"/>
              <a:t> </a:t>
            </a:r>
            <a:r>
              <a:rPr lang="ru-RU" altLang="ru-RU" sz="2800" b="1" dirty="0" err="1"/>
              <a:t>деректерін</a:t>
            </a:r>
            <a:r>
              <a:rPr lang="ru-RU" altLang="ru-RU" sz="2800" b="1" dirty="0"/>
              <a:t> </a:t>
            </a:r>
            <a:r>
              <a:rPr lang="ru-RU" altLang="ru-RU" sz="2800" b="1" dirty="0" err="1"/>
              <a:t>алу</a:t>
            </a:r>
            <a:r>
              <a:rPr lang="ru-RU" altLang="ru-RU" sz="2800" b="1" dirty="0"/>
              <a:t> </a:t>
            </a:r>
            <a:r>
              <a:rPr lang="ru-RU" altLang="ru-RU" sz="2800" b="1" dirty="0" err="1"/>
              <a:t>және</a:t>
            </a:r>
            <a:r>
              <a:rPr lang="ru-RU" altLang="ru-RU" sz="2800" b="1" dirty="0"/>
              <a:t> </a:t>
            </a:r>
            <a:r>
              <a:rPr lang="ru-RU" altLang="ru-RU" sz="2800" b="1" dirty="0" err="1"/>
              <a:t>талдау</a:t>
            </a:r>
            <a:r>
              <a:rPr lang="ru-RU" altLang="ru-RU" sz="2800" b="1" dirty="0"/>
              <a:t> </a:t>
            </a:r>
            <a:r>
              <a:rPr lang="ru-RU" altLang="ru-RU" sz="2800" b="1" dirty="0" err="1"/>
              <a:t>процесі</a:t>
            </a:r>
            <a:endParaRPr lang="ru-RU" sz="2800" b="1" dirty="0"/>
          </a:p>
        </p:txBody>
      </p:sp>
      <p:pic>
        <p:nvPicPr>
          <p:cNvPr id="4" name="Рисунок 4" descr="1.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2"/>
            <a:ext cx="6552134" cy="500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56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457200"/>
            <a:ext cx="8507413" cy="739775"/>
          </a:xfrm>
        </p:spPr>
        <p:txBody>
          <a:bodyPr/>
          <a:lstStyle/>
          <a:p>
            <a:r>
              <a:rPr lang="ru-RU" sz="2800" b="1" dirty="0" err="1">
                <a:solidFill>
                  <a:srgbClr val="990000"/>
                </a:solidFill>
              </a:rPr>
              <a:t>Суреттерді</a:t>
            </a:r>
            <a:r>
              <a:rPr lang="ru-RU" sz="2800" b="1" dirty="0">
                <a:solidFill>
                  <a:srgbClr val="990000"/>
                </a:solidFill>
              </a:rPr>
              <a:t> </a:t>
            </a:r>
            <a:r>
              <a:rPr lang="ru-RU" sz="2800" b="1" dirty="0" err="1">
                <a:solidFill>
                  <a:srgbClr val="990000"/>
                </a:solidFill>
              </a:rPr>
              <a:t>сандық</a:t>
            </a:r>
            <a:r>
              <a:rPr lang="ru-RU" sz="2800" b="1" dirty="0">
                <a:solidFill>
                  <a:srgbClr val="990000"/>
                </a:solidFill>
              </a:rPr>
              <a:t> </a:t>
            </a:r>
            <a:r>
              <a:rPr lang="ru-RU" sz="2800" b="1" dirty="0" err="1">
                <a:solidFill>
                  <a:srgbClr val="990000"/>
                </a:solidFill>
              </a:rPr>
              <a:t>өңдеу</a:t>
            </a:r>
            <a:r>
              <a:rPr lang="ru-RU" sz="2800" b="1" dirty="0">
                <a:solidFill>
                  <a:srgbClr val="990000"/>
                </a:solidFill>
              </a:rPr>
              <a:t> </a:t>
            </a:r>
            <a:r>
              <a:rPr lang="ru-RU" sz="2800" b="1" dirty="0" err="1">
                <a:solidFill>
                  <a:srgbClr val="990000"/>
                </a:solidFill>
              </a:rPr>
              <a:t>міндеттері</a:t>
            </a:r>
            <a:endParaRPr lang="ru-RU" sz="2800" dirty="0"/>
          </a:p>
        </p:txBody>
      </p:sp>
      <p:sp>
        <p:nvSpPr>
          <p:cNvPr id="10243" name="Rectangle 3"/>
          <p:cNvSpPr>
            <a:spLocks noGrp="1" noChangeArrowheads="1"/>
          </p:cNvSpPr>
          <p:nvPr>
            <p:ph type="body" idx="1"/>
          </p:nvPr>
        </p:nvSpPr>
        <p:spPr>
          <a:xfrm>
            <a:off x="539750" y="1196975"/>
            <a:ext cx="8229600" cy="5472385"/>
          </a:xfrm>
        </p:spPr>
        <p:txBody>
          <a:bodyPr/>
          <a:lstStyle/>
          <a:p>
            <a:pPr algn="just">
              <a:lnSpc>
                <a:spcPct val="80000"/>
              </a:lnSpc>
            </a:pPr>
            <a:r>
              <a:rPr lang="ru-RU" sz="2000" b="1" dirty="0" err="1"/>
              <a:t>радиометриялық</a:t>
            </a:r>
            <a:r>
              <a:rPr lang="ru-RU" sz="2000" b="1" dirty="0"/>
              <a:t> </a:t>
            </a:r>
            <a:r>
              <a:rPr lang="ru-RU" sz="2000" b="1" dirty="0" err="1"/>
              <a:t>және</a:t>
            </a:r>
            <a:r>
              <a:rPr lang="ru-RU" sz="2000" b="1" dirty="0"/>
              <a:t> </a:t>
            </a:r>
            <a:r>
              <a:rPr lang="ru-RU" sz="2000" b="1" dirty="0" err="1"/>
              <a:t>геометриялық</a:t>
            </a:r>
            <a:r>
              <a:rPr lang="ru-RU" sz="2000" b="1" dirty="0"/>
              <a:t> </a:t>
            </a:r>
            <a:r>
              <a:rPr lang="ru-RU" sz="2000" b="1" dirty="0" err="1"/>
              <a:t>бұрмалауларды</a:t>
            </a:r>
            <a:r>
              <a:rPr lang="ru-RU" sz="2000" b="1" dirty="0"/>
              <a:t> </a:t>
            </a:r>
            <a:r>
              <a:rPr lang="ru-RU" sz="2000" b="1" dirty="0" err="1"/>
              <a:t>жою</a:t>
            </a:r>
            <a:r>
              <a:rPr lang="ru-RU" sz="2000" b="1" dirty="0"/>
              <a:t>, </a:t>
            </a:r>
            <a:r>
              <a:rPr lang="ru-RU" sz="2000" b="1" dirty="0" err="1"/>
              <a:t>берілген</a:t>
            </a:r>
            <a:r>
              <a:rPr lang="ru-RU" sz="2000" b="1" dirty="0"/>
              <a:t> </a:t>
            </a:r>
            <a:r>
              <a:rPr lang="ru-RU" sz="2000" b="1" dirty="0" err="1"/>
              <a:t>проекцияға</a:t>
            </a:r>
            <a:r>
              <a:rPr lang="ru-RU" sz="2000" b="1" dirty="0"/>
              <a:t> </a:t>
            </a:r>
            <a:r>
              <a:rPr lang="ru-RU" sz="2000" b="1" dirty="0" err="1"/>
              <a:t>координаттық</a:t>
            </a:r>
            <a:r>
              <a:rPr lang="ru-RU" sz="2000" b="1" dirty="0"/>
              <a:t> </a:t>
            </a:r>
            <a:r>
              <a:rPr lang="ru-RU" sz="2000" b="1" dirty="0" err="1"/>
              <a:t>байланыстыру</a:t>
            </a:r>
            <a:r>
              <a:rPr lang="ru-RU" sz="2000" b="1" dirty="0"/>
              <a:t> </a:t>
            </a:r>
            <a:r>
              <a:rPr lang="ru-RU" sz="2000" b="1" dirty="0" err="1"/>
              <a:t>және</a:t>
            </a:r>
            <a:r>
              <a:rPr lang="ru-RU" sz="2000" b="1" dirty="0"/>
              <a:t> </a:t>
            </a:r>
            <a:r>
              <a:rPr lang="ru-RU" sz="2000" b="1" dirty="0" err="1"/>
              <a:t>трансформациялау</a:t>
            </a:r>
            <a:r>
              <a:rPr lang="ru-RU" sz="2000" b="1" dirty="0"/>
              <a:t>;</a:t>
            </a:r>
          </a:p>
          <a:p>
            <a:pPr algn="just">
              <a:lnSpc>
                <a:spcPct val="80000"/>
              </a:lnSpc>
            </a:pPr>
            <a:r>
              <a:rPr lang="ru-RU" sz="2000" b="1" dirty="0" err="1"/>
              <a:t>суреттерді</a:t>
            </a:r>
            <a:r>
              <a:rPr lang="ru-RU" sz="2000" b="1" dirty="0"/>
              <a:t> </a:t>
            </a:r>
            <a:r>
              <a:rPr lang="ru-RU" sz="2000" b="1" dirty="0" err="1"/>
              <a:t>жақсарту</a:t>
            </a:r>
            <a:r>
              <a:rPr lang="ru-RU" sz="2000" b="1" dirty="0"/>
              <a:t> (</a:t>
            </a:r>
            <a:r>
              <a:rPr lang="ru-RU" sz="2000" b="1" dirty="0" err="1"/>
              <a:t>шуды</a:t>
            </a:r>
            <a:r>
              <a:rPr lang="ru-RU" sz="2000" b="1" dirty="0"/>
              <a:t> басу, </a:t>
            </a:r>
            <a:r>
              <a:rPr lang="ru-RU" sz="2000" b="1" dirty="0" err="1"/>
              <a:t>сүзу</a:t>
            </a:r>
            <a:r>
              <a:rPr lang="ru-RU" sz="2000" b="1" dirty="0"/>
              <a:t>, </a:t>
            </a:r>
            <a:r>
              <a:rPr lang="ru-RU" sz="2000" b="1" dirty="0" err="1"/>
              <a:t>шекараларды</a:t>
            </a:r>
            <a:r>
              <a:rPr lang="ru-RU" sz="2000" b="1" dirty="0"/>
              <a:t> </a:t>
            </a:r>
            <a:r>
              <a:rPr lang="ru-RU" sz="2000" b="1" dirty="0" err="1"/>
              <a:t>астын</a:t>
            </a:r>
            <a:r>
              <a:rPr lang="ru-RU" sz="2000" b="1" dirty="0"/>
              <a:t> </a:t>
            </a:r>
            <a:r>
              <a:rPr lang="ru-RU" sz="2000" b="1" dirty="0" err="1"/>
              <a:t>сызу</a:t>
            </a:r>
            <a:r>
              <a:rPr lang="ru-RU" sz="2000" b="1" dirty="0"/>
              <a:t>, </a:t>
            </a:r>
            <a:r>
              <a:rPr lang="ru-RU" sz="2000" b="1" dirty="0" err="1"/>
              <a:t>гистограммалық</a:t>
            </a:r>
            <a:r>
              <a:rPr lang="ru-RU" sz="2000" b="1" dirty="0"/>
              <a:t> </a:t>
            </a:r>
            <a:r>
              <a:rPr lang="ru-RU" sz="2000" b="1" dirty="0" err="1"/>
              <a:t>түрлендірулерді</a:t>
            </a:r>
            <a:r>
              <a:rPr lang="ru-RU" sz="2000" b="1" dirty="0"/>
              <a:t> </a:t>
            </a:r>
            <a:r>
              <a:rPr lang="ru-RU" sz="2000" b="1" dirty="0" err="1"/>
              <a:t>қоса</a:t>
            </a:r>
            <a:r>
              <a:rPr lang="ru-RU" sz="2000" b="1" dirty="0"/>
              <a:t> </a:t>
            </a:r>
            <a:r>
              <a:rPr lang="ru-RU" sz="2000" b="1" dirty="0" err="1"/>
              <a:t>алғанда</a:t>
            </a:r>
            <a:r>
              <a:rPr lang="ru-RU" sz="2000" b="1" dirty="0"/>
              <a:t>, </a:t>
            </a:r>
            <a:r>
              <a:rPr lang="ru-RU" sz="2000" b="1" dirty="0" err="1"/>
              <a:t>жарықтық</a:t>
            </a:r>
            <a:r>
              <a:rPr lang="ru-RU" sz="2000" b="1" dirty="0"/>
              <a:t> </a:t>
            </a:r>
            <a:r>
              <a:rPr lang="ru-RU" sz="2000" b="1" dirty="0" err="1"/>
              <a:t>және</a:t>
            </a:r>
            <a:r>
              <a:rPr lang="ru-RU" sz="2000" b="1" dirty="0"/>
              <a:t> </a:t>
            </a:r>
            <a:r>
              <a:rPr lang="ru-RU" sz="2000" b="1" dirty="0" err="1"/>
              <a:t>қарама-қарсы</a:t>
            </a:r>
            <a:r>
              <a:rPr lang="ru-RU" sz="2000" b="1" dirty="0"/>
              <a:t> </a:t>
            </a:r>
            <a:r>
              <a:rPr lang="ru-RU" sz="2000" b="1" dirty="0" err="1"/>
              <a:t>сипаттамаларды</a:t>
            </a:r>
            <a:r>
              <a:rPr lang="ru-RU" sz="2000" b="1" dirty="0"/>
              <a:t> </a:t>
            </a:r>
            <a:r>
              <a:rPr lang="ru-RU" sz="2000" b="1" dirty="0" err="1"/>
              <a:t>өзгерту</a:t>
            </a:r>
            <a:r>
              <a:rPr lang="ru-RU" sz="2000" b="1" dirty="0"/>
              <a:t>);</a:t>
            </a:r>
          </a:p>
          <a:p>
            <a:pPr algn="just">
              <a:lnSpc>
                <a:spcPct val="80000"/>
              </a:lnSpc>
            </a:pPr>
            <a:r>
              <a:rPr lang="ru-RU" sz="2000" b="1" dirty="0" err="1"/>
              <a:t>әртүрлі</a:t>
            </a:r>
            <a:r>
              <a:rPr lang="ru-RU" sz="2000" b="1" dirty="0"/>
              <a:t> </a:t>
            </a:r>
            <a:r>
              <a:rPr lang="ru-RU" sz="2000" b="1" dirty="0" err="1"/>
              <a:t>спектралды</a:t>
            </a:r>
            <a:r>
              <a:rPr lang="ru-RU" sz="2000" b="1" dirty="0"/>
              <a:t> </a:t>
            </a:r>
            <a:r>
              <a:rPr lang="ru-RU" sz="2000" b="1" dirty="0" err="1"/>
              <a:t>диапазондарда</a:t>
            </a:r>
            <a:r>
              <a:rPr lang="ru-RU" sz="2000" b="1" dirty="0"/>
              <a:t> </a:t>
            </a:r>
            <a:r>
              <a:rPr lang="ru-RU" sz="2000" b="1" dirty="0" err="1"/>
              <a:t>алынған</a:t>
            </a:r>
            <a:r>
              <a:rPr lang="ru-RU" sz="2000" b="1" dirty="0"/>
              <a:t> </a:t>
            </a:r>
            <a:r>
              <a:rPr lang="ru-RU" sz="2000" b="1" dirty="0" err="1"/>
              <a:t>деректерді</a:t>
            </a:r>
            <a:r>
              <a:rPr lang="ru-RU" sz="2000" b="1" dirty="0"/>
              <a:t> </a:t>
            </a:r>
            <a:r>
              <a:rPr lang="ru-RU" sz="2000" b="1" dirty="0" err="1"/>
              <a:t>рұқсат</a:t>
            </a:r>
            <a:r>
              <a:rPr lang="ru-RU" sz="2000" b="1" dirty="0"/>
              <a:t> </a:t>
            </a:r>
            <a:r>
              <a:rPr lang="ru-RU" sz="2000" b="1" dirty="0" err="1"/>
              <a:t>ету</a:t>
            </a:r>
            <a:r>
              <a:rPr lang="ru-RU" sz="2000" b="1" dirty="0"/>
              <a:t> </a:t>
            </a:r>
            <a:r>
              <a:rPr lang="ru-RU" sz="2000" b="1" dirty="0" err="1"/>
              <a:t>қабілетін</a:t>
            </a:r>
            <a:r>
              <a:rPr lang="ru-RU" sz="2000" b="1" dirty="0"/>
              <a:t> </a:t>
            </a:r>
            <a:r>
              <a:rPr lang="ru-RU" sz="2000" b="1" dirty="0" err="1"/>
              <a:t>төмендетпей</a:t>
            </a:r>
            <a:r>
              <a:rPr lang="ru-RU" sz="2000" b="1" dirty="0"/>
              <a:t> </a:t>
            </a:r>
            <a:r>
              <a:rPr lang="ru-RU" sz="2000" b="1" dirty="0" err="1"/>
              <a:t>біріктіру</a:t>
            </a:r>
            <a:r>
              <a:rPr lang="ru-RU" sz="2000" b="1" dirty="0"/>
              <a:t> (</a:t>
            </a:r>
            <a:r>
              <a:rPr lang="ru-RU" sz="2000" b="1" dirty="0" err="1"/>
              <a:t>суреттерді</a:t>
            </a:r>
            <a:r>
              <a:rPr lang="ru-RU" sz="2000" b="1" dirty="0"/>
              <a:t> </a:t>
            </a:r>
            <a:r>
              <a:rPr lang="ru-RU" sz="2000" b="1" dirty="0" err="1"/>
              <a:t>біріктірудің</a:t>
            </a:r>
            <a:r>
              <a:rPr lang="ru-RU" sz="2000" b="1" dirty="0"/>
              <a:t> </a:t>
            </a:r>
            <a:r>
              <a:rPr lang="ru-RU" sz="2000" b="1" dirty="0" err="1"/>
              <a:t>әртүрлі</a:t>
            </a:r>
            <a:r>
              <a:rPr lang="ru-RU" sz="2000" b="1" dirty="0"/>
              <a:t> </a:t>
            </a:r>
            <a:r>
              <a:rPr lang="ru-RU" sz="2000" b="1" dirty="0" err="1"/>
              <a:t>әдістері</a:t>
            </a:r>
            <a:r>
              <a:rPr lang="ru-RU" sz="2000" b="1" dirty="0"/>
              <a:t> </a:t>
            </a:r>
            <a:r>
              <a:rPr lang="ru-RU" sz="2000" b="1" dirty="0" err="1"/>
              <a:t>негізінде</a:t>
            </a:r>
            <a:r>
              <a:rPr lang="ru-RU" sz="2000" b="1" dirty="0"/>
              <a:t>);</a:t>
            </a:r>
          </a:p>
          <a:p>
            <a:pPr algn="just">
              <a:lnSpc>
                <a:spcPct val="80000"/>
              </a:lnSpc>
            </a:pPr>
            <a:r>
              <a:rPr lang="ru-RU" sz="2000" b="1" dirty="0" err="1"/>
              <a:t>екіншілік</a:t>
            </a:r>
            <a:r>
              <a:rPr lang="ru-RU" sz="2000" b="1" dirty="0"/>
              <a:t> </a:t>
            </a:r>
            <a:r>
              <a:rPr lang="ru-RU" sz="2000" b="1" dirty="0" err="1"/>
              <a:t>дешифрлау</a:t>
            </a:r>
            <a:r>
              <a:rPr lang="ru-RU" sz="2000" b="1" dirty="0"/>
              <a:t> </a:t>
            </a:r>
            <a:r>
              <a:rPr lang="ru-RU" sz="2000" b="1" dirty="0" err="1"/>
              <a:t>белгілерін</a:t>
            </a:r>
            <a:r>
              <a:rPr lang="ru-RU" sz="2000" b="1" dirty="0"/>
              <a:t> </a:t>
            </a:r>
            <a:r>
              <a:rPr lang="ru-RU" sz="2000" b="1" dirty="0" err="1"/>
              <a:t>бөлу</a:t>
            </a:r>
            <a:r>
              <a:rPr lang="ru-RU" sz="2000" b="1" dirty="0"/>
              <a:t> (</a:t>
            </a:r>
            <a:r>
              <a:rPr lang="ru-RU" sz="2000" b="1" dirty="0" err="1"/>
              <a:t>басты</a:t>
            </a:r>
            <a:r>
              <a:rPr lang="ru-RU" sz="2000" b="1" dirty="0"/>
              <a:t> </a:t>
            </a:r>
            <a:r>
              <a:rPr lang="ru-RU" sz="2000" b="1" dirty="0" err="1"/>
              <a:t>компонентті</a:t>
            </a:r>
            <a:r>
              <a:rPr lang="ru-RU" sz="2000" b="1" dirty="0"/>
              <a:t> </a:t>
            </a:r>
            <a:r>
              <a:rPr lang="ru-RU" sz="2000" b="1" dirty="0" err="1"/>
              <a:t>талдау</a:t>
            </a:r>
            <a:r>
              <a:rPr lang="ru-RU" sz="2000" b="1" dirty="0"/>
              <a:t>, </a:t>
            </a:r>
            <a:r>
              <a:rPr lang="ru-RU" sz="2000" b="1" dirty="0" err="1"/>
              <a:t>вегетациялық</a:t>
            </a:r>
            <a:r>
              <a:rPr lang="ru-RU" sz="2000" b="1" dirty="0"/>
              <a:t> </a:t>
            </a:r>
            <a:r>
              <a:rPr lang="ru-RU" sz="2000" b="1" dirty="0" err="1"/>
              <a:t>индекстерді</a:t>
            </a:r>
            <a:r>
              <a:rPr lang="ru-RU" sz="2000" b="1" dirty="0"/>
              <a:t> </a:t>
            </a:r>
            <a:r>
              <a:rPr lang="ru-RU" sz="2000" b="1" dirty="0" err="1"/>
              <a:t>есептеу</a:t>
            </a:r>
            <a:r>
              <a:rPr lang="ru-RU" sz="2000" b="1" dirty="0"/>
              <a:t>, </a:t>
            </a:r>
            <a:r>
              <a:rPr lang="ru-RU" sz="2000" b="1" dirty="0" err="1"/>
              <a:t>фракталдық</a:t>
            </a:r>
            <a:r>
              <a:rPr lang="ru-RU" sz="2000" b="1" dirty="0"/>
              <a:t> </a:t>
            </a:r>
            <a:r>
              <a:rPr lang="ru-RU" sz="2000" b="1" dirty="0" err="1"/>
              <a:t>талдау</a:t>
            </a:r>
            <a:r>
              <a:rPr lang="ru-RU" sz="2000" b="1" dirty="0"/>
              <a:t>, </a:t>
            </a:r>
            <a:r>
              <a:rPr lang="ru-RU" sz="2000" b="1" dirty="0" err="1"/>
              <a:t>текстураларды</a:t>
            </a:r>
            <a:r>
              <a:rPr lang="ru-RU" sz="2000" b="1" dirty="0"/>
              <a:t> </a:t>
            </a:r>
            <a:r>
              <a:rPr lang="ru-RU" sz="2000" b="1" dirty="0" err="1"/>
              <a:t>талдау</a:t>
            </a:r>
            <a:r>
              <a:rPr lang="ru-RU" sz="2000" b="1" dirty="0"/>
              <a:t>);</a:t>
            </a:r>
          </a:p>
          <a:p>
            <a:pPr algn="just">
              <a:lnSpc>
                <a:spcPct val="80000"/>
              </a:lnSpc>
            </a:pPr>
            <a:r>
              <a:rPr lang="ru-RU" sz="2000" b="1" dirty="0" err="1"/>
              <a:t>суреттерді</a:t>
            </a:r>
            <a:r>
              <a:rPr lang="ru-RU" sz="2000" b="1" dirty="0"/>
              <a:t> </a:t>
            </a:r>
            <a:r>
              <a:rPr lang="ru-RU" sz="2000" b="1" dirty="0" err="1"/>
              <a:t>тақырыптық</a:t>
            </a:r>
            <a:r>
              <a:rPr lang="ru-RU" sz="2000" b="1" dirty="0"/>
              <a:t> </a:t>
            </a:r>
            <a:r>
              <a:rPr lang="ru-RU" sz="2000" b="1" dirty="0" err="1"/>
              <a:t>өңдеу</a:t>
            </a:r>
            <a:r>
              <a:rPr lang="ru-RU" sz="2000" b="1" dirty="0"/>
              <a:t>, </a:t>
            </a:r>
            <a:r>
              <a:rPr lang="ru-RU" sz="2000" b="1" dirty="0" err="1"/>
              <a:t>табиғи</a:t>
            </a:r>
            <a:r>
              <a:rPr lang="ru-RU" sz="2000" b="1" dirty="0"/>
              <a:t> </a:t>
            </a:r>
            <a:r>
              <a:rPr lang="ru-RU" sz="2000" b="1" dirty="0" err="1"/>
              <a:t>және</a:t>
            </a:r>
            <a:r>
              <a:rPr lang="ru-RU" sz="2000" b="1" dirty="0"/>
              <a:t> </a:t>
            </a:r>
            <a:r>
              <a:rPr lang="ru-RU" sz="2000" b="1" dirty="0" err="1"/>
              <a:t>табиғи-техникалық</a:t>
            </a:r>
            <a:r>
              <a:rPr lang="ru-RU" sz="2000" b="1" dirty="0"/>
              <a:t> </a:t>
            </a:r>
            <a:r>
              <a:rPr lang="ru-RU" sz="2000" b="1" dirty="0" err="1"/>
              <a:t>объектілерді</a:t>
            </a:r>
            <a:r>
              <a:rPr lang="ru-RU" sz="2000" b="1" dirty="0"/>
              <a:t> </a:t>
            </a:r>
            <a:r>
              <a:rPr lang="ru-RU" sz="2000" b="1" dirty="0" err="1"/>
              <a:t>Автоматты</a:t>
            </a:r>
            <a:r>
              <a:rPr lang="ru-RU" sz="2000" b="1" dirty="0"/>
              <a:t> </a:t>
            </a:r>
            <a:r>
              <a:rPr lang="ru-RU" sz="2000" b="1" dirty="0" err="1"/>
              <a:t>дешифрлеу</a:t>
            </a:r>
            <a:r>
              <a:rPr lang="ru-RU" sz="2000" b="1" dirty="0"/>
              <a:t> </a:t>
            </a:r>
            <a:r>
              <a:rPr lang="ru-RU" sz="2000" b="1" dirty="0" err="1"/>
              <a:t>және</a:t>
            </a:r>
            <a:r>
              <a:rPr lang="ru-RU" sz="2000" b="1" dirty="0"/>
              <a:t> </a:t>
            </a:r>
            <a:r>
              <a:rPr lang="ru-RU" sz="2000" b="1" dirty="0" err="1"/>
              <a:t>сәйкестендіру</a:t>
            </a:r>
            <a:r>
              <a:rPr lang="ru-RU" sz="2000" b="1" dirty="0"/>
              <a:t> (</a:t>
            </a:r>
            <a:r>
              <a:rPr lang="ru-RU" sz="2000" b="1" dirty="0" err="1"/>
              <a:t>мозаикаларды</a:t>
            </a:r>
            <a:r>
              <a:rPr lang="ru-RU" sz="2000" b="1" dirty="0"/>
              <a:t> </a:t>
            </a:r>
            <a:r>
              <a:rPr lang="ru-RU" sz="2000" b="1" dirty="0" err="1"/>
              <a:t>немесе</a:t>
            </a:r>
            <a:r>
              <a:rPr lang="ru-RU" sz="2000" b="1" dirty="0"/>
              <a:t> </a:t>
            </a:r>
            <a:r>
              <a:rPr lang="ru-RU" sz="2000" b="1" dirty="0" err="1"/>
              <a:t>гүл</a:t>
            </a:r>
            <a:r>
              <a:rPr lang="ru-RU" sz="2000" b="1" dirty="0"/>
              <a:t> </a:t>
            </a:r>
            <a:r>
              <a:rPr lang="ru-RU" sz="2000" b="1" dirty="0" err="1"/>
              <a:t>кодталған</a:t>
            </a:r>
            <a:r>
              <a:rPr lang="ru-RU" sz="2000" b="1" dirty="0"/>
              <a:t> </a:t>
            </a:r>
            <a:r>
              <a:rPr lang="ru-RU" sz="2000" b="1" dirty="0" err="1"/>
              <a:t>бейнелерді</a:t>
            </a:r>
            <a:r>
              <a:rPr lang="ru-RU" sz="2000" b="1" dirty="0"/>
              <a:t> </a:t>
            </a:r>
            <a:r>
              <a:rPr lang="ru-RU" sz="2000" b="1" dirty="0" err="1"/>
              <a:t>қалыптастыру</a:t>
            </a:r>
            <a:r>
              <a:rPr lang="ru-RU" sz="2000" b="1" dirty="0"/>
              <a:t>, </a:t>
            </a:r>
            <a:r>
              <a:rPr lang="ru-RU" sz="2000" b="1" dirty="0" err="1"/>
              <a:t>бақыланбайтын</a:t>
            </a:r>
            <a:r>
              <a:rPr lang="ru-RU" sz="2000" b="1" dirty="0"/>
              <a:t> </a:t>
            </a:r>
            <a:r>
              <a:rPr lang="ru-RU" sz="2000" b="1" dirty="0" err="1"/>
              <a:t>жіктеу</a:t>
            </a:r>
            <a:r>
              <a:rPr lang="ru-RU" sz="2000" b="1" dirty="0"/>
              <a:t> – </a:t>
            </a:r>
            <a:r>
              <a:rPr lang="ru-RU" sz="2000" b="1" dirty="0" err="1"/>
              <a:t>кластерлік</a:t>
            </a:r>
            <a:r>
              <a:rPr lang="ru-RU" sz="2000" b="1" dirty="0"/>
              <a:t> </a:t>
            </a:r>
            <a:r>
              <a:rPr lang="ru-RU" sz="2000" b="1" dirty="0" err="1"/>
              <a:t>талдау</a:t>
            </a:r>
            <a:r>
              <a:rPr lang="ru-RU" sz="2000" b="1" dirty="0"/>
              <a:t>, </a:t>
            </a:r>
            <a:r>
              <a:rPr lang="ru-RU" sz="2000" b="1" dirty="0" err="1"/>
              <a:t>бақыланатын</a:t>
            </a:r>
            <a:r>
              <a:rPr lang="ru-RU" sz="2000" b="1" dirty="0"/>
              <a:t> </a:t>
            </a:r>
            <a:r>
              <a:rPr lang="ru-RU" sz="2000" b="1" dirty="0" err="1"/>
              <a:t>жіктеу</a:t>
            </a:r>
            <a:r>
              <a:rPr lang="ru-RU" sz="2000" b="1" dirty="0"/>
              <a:t> - </a:t>
            </a:r>
            <a:r>
              <a:rPr lang="ru-RU" sz="2000" b="1" dirty="0" err="1"/>
              <a:t>оқытумен</a:t>
            </a:r>
            <a:r>
              <a:rPr lang="ru-RU" sz="2000" b="1" dirty="0"/>
              <a:t>, </a:t>
            </a:r>
            <a:r>
              <a:rPr lang="ru-RU" sz="2000" b="1" dirty="0" err="1"/>
              <a:t>берілген</a:t>
            </a:r>
            <a:r>
              <a:rPr lang="ru-RU" sz="2000" b="1" dirty="0"/>
              <a:t> </a:t>
            </a:r>
            <a:r>
              <a:rPr lang="ru-RU" sz="2000" b="1" dirty="0" err="1"/>
              <a:t>нысандағы</a:t>
            </a:r>
            <a:r>
              <a:rPr lang="ru-RU" sz="2000" b="1" dirty="0"/>
              <a:t> </a:t>
            </a:r>
            <a:r>
              <a:rPr lang="ru-RU" sz="2000" b="1" dirty="0" err="1"/>
              <a:t>объектілерді</a:t>
            </a:r>
            <a:r>
              <a:rPr lang="ru-RU" sz="2000" b="1" dirty="0"/>
              <a:t> табу - </a:t>
            </a:r>
            <a:r>
              <a:rPr lang="ru-RU" sz="2000" b="1" dirty="0" err="1"/>
              <a:t>линеаментті</a:t>
            </a:r>
            <a:r>
              <a:rPr lang="ru-RU" sz="2000" b="1" dirty="0"/>
              <a:t> </a:t>
            </a:r>
            <a:r>
              <a:rPr lang="ru-RU" sz="2000" b="1" dirty="0" err="1"/>
              <a:t>талдау</a:t>
            </a:r>
            <a:r>
              <a:rPr lang="ru-RU" sz="2000" b="1" dirty="0"/>
              <a:t>).</a:t>
            </a:r>
          </a:p>
        </p:txBody>
      </p:sp>
    </p:spTree>
    <p:extLst>
      <p:ext uri="{BB962C8B-B14F-4D97-AF65-F5344CB8AC3E}">
        <p14:creationId xmlns:p14="http://schemas.microsoft.com/office/powerpoint/2010/main" val="349308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Фотограмметриялық</a:t>
            </a:r>
            <a:r>
              <a:rPr lang="ru-RU" dirty="0"/>
              <a:t> </a:t>
            </a:r>
            <a:r>
              <a:rPr lang="ru-RU" dirty="0" err="1"/>
              <a:t>есептерді</a:t>
            </a:r>
            <a:r>
              <a:rPr lang="ru-RU" dirty="0"/>
              <a:t> </a:t>
            </a:r>
            <a:r>
              <a:rPr lang="ru-RU" dirty="0" err="1"/>
              <a:t>автоматтандыру</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3"/>
            <a:ext cx="9094787" cy="441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309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Векторлық</a:t>
            </a:r>
            <a:r>
              <a:rPr lang="ru-RU" dirty="0"/>
              <a:t> 3D </a:t>
            </a:r>
            <a:r>
              <a:rPr lang="ru-RU" dirty="0" err="1"/>
              <a:t>модельдерді</a:t>
            </a:r>
            <a:r>
              <a:rPr lang="ru-RU" dirty="0"/>
              <a:t> </a:t>
            </a:r>
            <a:r>
              <a:rPr lang="ru-RU" dirty="0" err="1"/>
              <a:t>жасау</a:t>
            </a:r>
            <a:r>
              <a:rPr lang="ru-RU" dirty="0"/>
              <a:t> </a:t>
            </a:r>
            <a:r>
              <a:rPr lang="ru-RU" dirty="0" err="1"/>
              <a:t>кезінде</a:t>
            </a:r>
            <a:r>
              <a:rPr lang="ru-RU" dirty="0"/>
              <a:t> </a:t>
            </a:r>
            <a:r>
              <a:rPr lang="ru-RU" dirty="0" err="1"/>
              <a:t>автоматтандыру</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87" y="1772816"/>
            <a:ext cx="9028113" cy="436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441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Фотограмметриялық</a:t>
            </a:r>
            <a:r>
              <a:rPr lang="ru-RU" dirty="0"/>
              <a:t> </a:t>
            </a:r>
            <a:r>
              <a:rPr lang="ru-RU" dirty="0" err="1"/>
              <a:t>технологиялар</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003" y="1772816"/>
            <a:ext cx="9066213"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010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27584" y="162916"/>
            <a:ext cx="6919850" cy="64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138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marL="0" indent="457200" algn="just">
              <a:buNone/>
            </a:pPr>
            <a:r>
              <a:rPr lang="kk-KZ" dirty="0"/>
              <a:t>Ақпараттық технологиялардың дамуы көп өндірістік процесстердің және ғылыми зерттеулердің технологиясын принциптік тұрғыдан өзгертуге әкеліп соқты. Адамдар алғашқы деректерді сандық түрде алуға, оларды компьютерде өндеуге және нәтижелерін монитор экранында бақылауға әдеттенді.</a:t>
            </a:r>
            <a:endParaRPr lang="ru-RU" dirty="0"/>
          </a:p>
          <a:p>
            <a:pPr marL="0" indent="457200" algn="just">
              <a:buNone/>
            </a:pPr>
            <a:r>
              <a:rPr lang="kk-KZ" dirty="0"/>
              <a:t>Көп жағдайда монитордағы бейне жазық екені байқалмайды, бұндай жағдайда айналадағы әлем көлемді болып көрінеді. Бүгінгі күні тұтынушылар мен өндірушілердің назары компьютерлік технологияны «терең» қабылдау бағытына аударылған. Үш өлшемді компьютерлік көрсету фотограмметрия, химия, медицина саласында, әртүрлі ғылыми іздестіру үшін, үлгілеуде, дизайн ісінде, сондай-ақ компьютерлік ойындар индустриясында өте маңызды. </a:t>
            </a:r>
            <a:endParaRPr lang="ru-RU" dirty="0"/>
          </a:p>
          <a:p>
            <a:endParaRPr lang="ru-RU" dirty="0"/>
          </a:p>
        </p:txBody>
      </p:sp>
    </p:spTree>
    <p:extLst>
      <p:ext uri="{BB962C8B-B14F-4D97-AF65-F5344CB8AC3E}">
        <p14:creationId xmlns:p14="http://schemas.microsoft.com/office/powerpoint/2010/main" val="136461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indent="457200" algn="just">
              <a:spcBef>
                <a:spcPts val="0"/>
              </a:spcBef>
              <a:buNone/>
            </a:pPr>
            <a:r>
              <a:rPr lang="kk-KZ" dirty="0"/>
              <a:t>Алғашқы деректердің сапасын арттыру, бағдарламалық жасақтаманы жетілдіру, қуатты компьютерлер және бейнекарталар жасау, сапалы 3D-бейне алу мүмкіндігіне жеткізетініне кәміл сенуге болады. Бүгінгі күнде мұндай құрал - арнайы стереомониторлар болып табылады. </a:t>
            </a:r>
            <a:endParaRPr lang="ru-RU" dirty="0"/>
          </a:p>
          <a:p>
            <a:pPr indent="457200" algn="just">
              <a:spcBef>
                <a:spcPts val="0"/>
              </a:spcBef>
              <a:buNone/>
            </a:pPr>
            <a:r>
              <a:rPr lang="kk-KZ" dirty="0"/>
              <a:t>Адам әрекетінің виртуалдық ортаға терең ену жағдайында, компьютер бұрын әртүрлі құралдардың көмегімен жүзеге асыратын көп функцияларды қоса атқарады. Стереоскоп, стереокомпаратор, стереометр сияқты және тағы басқа құралдар  (өткен ғасырда кеңінен қолданылатын), стереоқадағалау, сондай-ақ стереоөлшеу ДК орындалатын болғандықтан, өзінің маңыздылығын жоғалтып алды, бұл өндірістік процесстің жинақтылығын және жылдамдықты қамтамасыз етеді </a:t>
            </a:r>
            <a:endParaRPr lang="ru-RU" dirty="0"/>
          </a:p>
        </p:txBody>
      </p:sp>
    </p:spTree>
    <p:extLst>
      <p:ext uri="{BB962C8B-B14F-4D97-AF65-F5344CB8AC3E}">
        <p14:creationId xmlns:p14="http://schemas.microsoft.com/office/powerpoint/2010/main" val="1710876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marL="0" indent="457200" algn="just">
              <a:spcBef>
                <a:spcPts val="0"/>
              </a:spcBef>
              <a:buNone/>
            </a:pPr>
            <a:r>
              <a:rPr lang="kk-KZ" dirty="0"/>
              <a:t>Компьютерлік стереовизуалдықтың тарихи негізі, өткен ғасырдың 80 жж. деп есептеуге болады. Осы кезден бастап 3D компьютерлік пионерлер монитор экранында стереоалудың әртүрлі тәсілдерін ойлап таба бастады. Стереоәсер алу технологиясының негізгі проблемасы, бақылаушының әр көзі, сол үшін арналған құрамдас стереопараны көреді: сол көз сол жақтағы бейнені, оң жақ көз оң жақтағы бейнені көреді. Сол және оң бейнені бөлудің үш негізгі принципі бар: спектралдық бөлу принципі; уақытша бөлу принципі; кеңістік бөлу принципі. Бірінші екі әдіспен жүзеге асырылған, компьютерлік стереоны бақылау үшін аппараттық шешімдердің арасында, арнайы стереокөзілдірікпен бірге электро-сәулелі түтіктері бар  (CRT-мониторлар) мониторлар кең таралған және әлі күнге дейін қолданылады</a:t>
            </a:r>
            <a:endParaRPr lang="ru-RU" dirty="0"/>
          </a:p>
        </p:txBody>
      </p:sp>
    </p:spTree>
    <p:extLst>
      <p:ext uri="{BB962C8B-B14F-4D97-AF65-F5344CB8AC3E}">
        <p14:creationId xmlns:p14="http://schemas.microsoft.com/office/powerpoint/2010/main" val="243575116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436</Words>
  <Application>Microsoft Office PowerPoint</Application>
  <PresentationFormat>Экран (4:3)</PresentationFormat>
  <Paragraphs>16</Paragraphs>
  <Slides>10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10</vt:i4>
      </vt:variant>
    </vt:vector>
  </HeadingPairs>
  <TitlesOfParts>
    <vt:vector size="13" baseType="lpstr">
      <vt:lpstr>Arial</vt:lpstr>
      <vt:lpstr>Calibri</vt:lpstr>
      <vt:lpstr>Тема Office</vt:lpstr>
      <vt:lpstr>Аэросуреттерді сандық фотограметтриялық өндеудің теориялық негіздері</vt:lpstr>
      <vt:lpstr>Қашықтықтан зондтау деректерін алу және талдау процесі</vt:lpstr>
      <vt:lpstr>Суреттерді сандық өңдеу міндеттері</vt:lpstr>
      <vt:lpstr>Фотограмметриялық есептерді автоматтандыру</vt:lpstr>
      <vt:lpstr>Векторлық 3D модельдерді жасау кезінде автоматтандыру</vt:lpstr>
      <vt:lpstr>Фотограмметриялық технологиялар</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18</cp:revision>
  <dcterms:modified xsi:type="dcterms:W3CDTF">2020-04-07T20:23:21Z</dcterms:modified>
</cp:coreProperties>
</file>